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3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5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autoTitleDeleted val="1"/>
    <c:plotArea>
      <c:layout>
        <c:manualLayout>
          <c:layoutTarget val="inner"/>
          <c:xMode val="edge"/>
          <c:yMode val="edge"/>
          <c:x val="8.2942059730642531E-2"/>
          <c:y val="1.9164245305975571E-2"/>
          <c:w val="0.91615095964566928"/>
          <c:h val="0.76748691144888592"/>
        </c:manualLayout>
      </c:layout>
      <c:lineChart>
        <c:grouping val="standard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Munka1!$A$2:$A$6</c:f>
              <c:numCache>
                <c:formatCode>General</c:formatCod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numCache>
            </c:numRef>
          </c:cat>
          <c:val>
            <c:numRef>
              <c:f>Munka1!$B$2:$B$6</c:f>
              <c:numCache>
                <c:formatCode>General</c:formatCode>
                <c:ptCount val="5"/>
                <c:pt idx="0">
                  <c:v>405</c:v>
                </c:pt>
                <c:pt idx="1">
                  <c:v>572</c:v>
                </c:pt>
                <c:pt idx="2">
                  <c:v>679</c:v>
                </c:pt>
                <c:pt idx="3">
                  <c:v>926</c:v>
                </c:pt>
                <c:pt idx="4">
                  <c:v>1204</c:v>
                </c:pt>
              </c:numCache>
            </c:numRef>
          </c:val>
        </c:ser>
        <c:dLbls>
          <c:showVal val="1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marker val="1"/>
        <c:axId val="106760832"/>
        <c:axId val="106783488"/>
      </c:lineChart>
      <c:catAx>
        <c:axId val="10676083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smtClean="0"/>
                  <a:t>Év</a:t>
                </a:r>
                <a:endParaRPr lang="hu-HU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hu-HU"/>
          </a:p>
        </c:txPr>
        <c:crossAx val="106783488"/>
        <c:crosses val="autoZero"/>
        <c:auto val="1"/>
        <c:lblAlgn val="ctr"/>
        <c:lblOffset val="100"/>
      </c:catAx>
      <c:valAx>
        <c:axId val="106783488"/>
        <c:scaling>
          <c:orientation val="minMax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smtClean="0"/>
                  <a:t>Mennyiség (DB)</a:t>
                </a:r>
                <a:endParaRPr lang="hu-HU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hu-HU"/>
          </a:p>
        </c:txPr>
        <c:crossAx val="106760832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7/7/2015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7587" y="825856"/>
            <a:ext cx="477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Mopeddel a budapesti  közösségi autóbusz közlekedésben</a:t>
            </a:r>
            <a:endParaRPr lang="hu-HU" sz="40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6255" y="825856"/>
            <a:ext cx="6179737" cy="482494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566787" y="5650804"/>
            <a:ext cx="1607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i="1" dirty="0" smtClean="0">
                <a:latin typeface="Calibri" panose="020F0502020204030204" pitchFamily="34" charset="0"/>
              </a:rPr>
              <a:t>Forrás: ETIKK</a:t>
            </a:r>
            <a:endParaRPr lang="hu-HU" sz="1200" i="1" dirty="0">
              <a:latin typeface="Calibri" panose="020F05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37587" y="3529732"/>
            <a:ext cx="47729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latin typeface="Calibri" panose="020F0502020204030204" pitchFamily="34" charset="0"/>
              </a:rPr>
              <a:t>Készítette:</a:t>
            </a:r>
          </a:p>
          <a:p>
            <a:pPr algn="ctr"/>
            <a:endParaRPr lang="hu-HU" sz="2000" dirty="0">
              <a:latin typeface="Calibri" panose="020F0502020204030204" pitchFamily="34" charset="0"/>
            </a:endParaRPr>
          </a:p>
          <a:p>
            <a:pPr algn="ctr"/>
            <a:r>
              <a:rPr lang="hu-HU" sz="2000" dirty="0" smtClean="0">
                <a:latin typeface="Calibri" panose="020F0502020204030204" pitchFamily="34" charset="0"/>
              </a:rPr>
              <a:t>Mozgássérültek Budapesti Egyesülete</a:t>
            </a:r>
          </a:p>
          <a:p>
            <a:pPr algn="ctr"/>
            <a:r>
              <a:rPr lang="hu-HU" sz="2000" dirty="0" smtClean="0">
                <a:latin typeface="Calibri" panose="020F0502020204030204" pitchFamily="34" charset="0"/>
              </a:rPr>
              <a:t>és a</a:t>
            </a:r>
          </a:p>
          <a:p>
            <a:pPr algn="ctr"/>
            <a:r>
              <a:rPr lang="hu-HU" sz="2000" dirty="0" smtClean="0">
                <a:latin typeface="Calibri" panose="020F0502020204030204" pitchFamily="34" charset="0"/>
              </a:rPr>
              <a:t>Magyar Polio Alapítvány</a:t>
            </a:r>
          </a:p>
          <a:p>
            <a:pPr algn="ctr"/>
            <a:endParaRPr lang="hu-HU" sz="2000" dirty="0" smtClean="0">
              <a:latin typeface="Calibri" panose="020F0502020204030204" pitchFamily="34" charset="0"/>
            </a:endParaRPr>
          </a:p>
          <a:p>
            <a:pPr algn="ctr"/>
            <a:r>
              <a:rPr lang="hu-HU" sz="2000" dirty="0" smtClean="0">
                <a:latin typeface="Calibri" panose="020F0502020204030204" pitchFamily="34" charset="0"/>
              </a:rPr>
              <a:t>Budapest, 2015. július 7.  </a:t>
            </a:r>
            <a:endParaRPr lang="hu-HU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71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63675" y="226087"/>
            <a:ext cx="1058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Nem lehet rögzíteni </a:t>
            </a:r>
            <a:r>
              <a:rPr lang="hu-HU" sz="2800" dirty="0" smtClean="0"/>
              <a:t>a mopedet az autóbuszon</a:t>
            </a:r>
            <a:r>
              <a:rPr lang="hu-HU" sz="2800" dirty="0" smtClean="0">
                <a:latin typeface="Calibri" panose="020F0502020204030204" pitchFamily="34" charset="0"/>
              </a:rPr>
              <a:t>?</a:t>
            </a:r>
            <a:endParaRPr lang="hu-HU" sz="2800" dirty="0">
              <a:latin typeface="Calibri" panose="020F05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3675" y="5433659"/>
            <a:ext cx="10185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alibri" panose="020F0502020204030204" pitchFamily="34" charset="0"/>
              </a:rPr>
              <a:t>Az EL-GO </a:t>
            </a:r>
            <a:r>
              <a:rPr lang="hu-HU" sz="2800" dirty="0">
                <a:latin typeface="Calibri" panose="020F0502020204030204" pitchFamily="34" charset="0"/>
              </a:rPr>
              <a:t>elektromos meghajtású 3 kerekű </a:t>
            </a:r>
            <a:r>
              <a:rPr lang="hu-HU" sz="2800" dirty="0" smtClean="0">
                <a:latin typeface="Calibri" panose="020F0502020204030204" pitchFamily="34" charset="0"/>
              </a:rPr>
              <a:t>moped biztonságosan rögzíthető az autóbuszon!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763675" y="749307"/>
            <a:ext cx="10574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alibri" panose="020F0502020204030204" pitchFamily="34" charset="0"/>
              </a:rPr>
              <a:t>Az Egyetemes </a:t>
            </a:r>
            <a:r>
              <a:rPr lang="hu-HU" dirty="0">
                <a:latin typeface="Calibri" panose="020F0502020204030204" pitchFamily="34" charset="0"/>
              </a:rPr>
              <a:t>Tervezés Információs és </a:t>
            </a:r>
            <a:r>
              <a:rPr lang="hu-HU" dirty="0" smtClean="0">
                <a:latin typeface="Calibri" panose="020F0502020204030204" pitchFamily="34" charset="0"/>
              </a:rPr>
              <a:t>Kutatóközpont </a:t>
            </a:r>
            <a:r>
              <a:rPr lang="hu-HU" dirty="0">
                <a:latin typeface="Calibri" panose="020F0502020204030204" pitchFamily="34" charset="0"/>
              </a:rPr>
              <a:t>2014. november 19-én </a:t>
            </a:r>
            <a:r>
              <a:rPr lang="hu-HU" dirty="0" smtClean="0">
                <a:latin typeface="Calibri" panose="020F0502020204030204" pitchFamily="34" charset="0"/>
              </a:rPr>
              <a:t>megtartott „</a:t>
            </a:r>
            <a:r>
              <a:rPr lang="hu-HU" dirty="0">
                <a:latin typeface="Calibri" panose="020F0502020204030204" pitchFamily="34" charset="0"/>
              </a:rPr>
              <a:t>Mozgást segítő eszközök (kerekesszék) elhelyezésének egyes forgalmi autóbusz típusokon történő vizsgálatáról” </a:t>
            </a:r>
            <a:r>
              <a:rPr lang="hu-HU" dirty="0" smtClean="0">
                <a:latin typeface="Calibri" panose="020F0502020204030204" pitchFamily="34" charset="0"/>
              </a:rPr>
              <a:t>tesztjének megállapításai szerint </a:t>
            </a:r>
            <a:r>
              <a:rPr lang="hu-HU" u="sng" dirty="0" smtClean="0">
                <a:latin typeface="Calibri" panose="020F0502020204030204" pitchFamily="34" charset="0"/>
              </a:rPr>
              <a:t>szinte mindegyik budapesti alacsonypadlós busz alkalmas a moped szállítására</a:t>
            </a:r>
            <a:r>
              <a:rPr lang="hu-HU" dirty="0" smtClean="0">
                <a:latin typeface="Calibri" panose="020F0502020204030204" pitchFamily="34" charset="0"/>
              </a:rPr>
              <a:t>. A mozgássérültek szállítására kialakított helyek a mopeddel megközelíthetők, rögzítésük megoldott.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675" y="1949636"/>
            <a:ext cx="4711002" cy="323780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580182" y="1949633"/>
            <a:ext cx="5369172" cy="32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147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3627" y="1269441"/>
            <a:ext cx="1058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Nem </a:t>
            </a:r>
            <a:r>
              <a:rPr lang="hu-HU" sz="2800" dirty="0" smtClean="0"/>
              <a:t>fékezhető?</a:t>
            </a:r>
            <a:endParaRPr lang="hu-HU" sz="2800" dirty="0">
              <a:latin typeface="Calibri" panose="020F05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3627" y="2538059"/>
            <a:ext cx="10185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alibri" panose="020F0502020204030204" pitchFamily="34" charset="0"/>
              </a:rPr>
              <a:t>Az EL-GO </a:t>
            </a:r>
            <a:r>
              <a:rPr lang="hu-HU" sz="2800" dirty="0">
                <a:latin typeface="Calibri" panose="020F0502020204030204" pitchFamily="34" charset="0"/>
              </a:rPr>
              <a:t>elektromos meghajtású 3 kerekű </a:t>
            </a:r>
            <a:r>
              <a:rPr lang="hu-HU" sz="2800" dirty="0" smtClean="0">
                <a:latin typeface="Calibri" panose="020F0502020204030204" pitchFamily="34" charset="0"/>
              </a:rPr>
              <a:t>moped biztonságosan megáll a 15%-os lejtőn is, és természetesen fékezhető!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12442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3627" y="1269441"/>
            <a:ext cx="1058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Kézzel  nem </a:t>
            </a:r>
            <a:r>
              <a:rPr lang="hu-HU" sz="2800" dirty="0" smtClean="0"/>
              <a:t>mozgatható?</a:t>
            </a:r>
            <a:endParaRPr lang="hu-HU" sz="2800" dirty="0">
              <a:latin typeface="Calibri" panose="020F05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3627" y="4718552"/>
            <a:ext cx="10185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alibri" panose="020F0502020204030204" pitchFamily="34" charset="0"/>
              </a:rPr>
              <a:t>Az EL-GO </a:t>
            </a:r>
            <a:r>
              <a:rPr lang="hu-HU" sz="2800" dirty="0">
                <a:latin typeface="Calibri" panose="020F0502020204030204" pitchFamily="34" charset="0"/>
              </a:rPr>
              <a:t>elektromos meghajtású 3 kerekű </a:t>
            </a:r>
            <a:r>
              <a:rPr lang="hu-HU" sz="2800" dirty="0" smtClean="0">
                <a:latin typeface="Calibri" panose="020F0502020204030204" pitchFamily="34" charset="0"/>
              </a:rPr>
              <a:t>moped kézzel is mozgatható a hajtáskapcsoló átbillentésével. A hajtáskapcsoló a mopeden ülve elérhető!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6072" y="2201797"/>
            <a:ext cx="5943600" cy="19907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7157" y="2201798"/>
            <a:ext cx="2647950" cy="19907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487157" y="4152370"/>
            <a:ext cx="6563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 smtClean="0">
                <a:latin typeface="Calibri" panose="020F0502020204030204" pitchFamily="34" charset="0"/>
              </a:rPr>
              <a:t>Forrás: REHAB </a:t>
            </a:r>
            <a:r>
              <a:rPr lang="hu-HU" sz="1000" i="1" dirty="0" err="1" smtClean="0">
                <a:latin typeface="Calibri" panose="020F0502020204030204" pitchFamily="34" charset="0"/>
              </a:rPr>
              <a:t>Zrt</a:t>
            </a:r>
            <a:r>
              <a:rPr lang="hu-HU" sz="1000" i="1" dirty="0" smtClean="0">
                <a:latin typeface="Calibri" panose="020F0502020204030204" pitchFamily="34" charset="0"/>
              </a:rPr>
              <a:t>. </a:t>
            </a:r>
            <a:r>
              <a:rPr lang="hu-HU" sz="1000" i="1" dirty="0">
                <a:latin typeface="Calibri" panose="020F0502020204030204" pitchFamily="34" charset="0"/>
              </a:rPr>
              <a:t>HASZNÁLATI ÚTMUTATÓ EL-GO ELEKTROMOS MEGHAJTÁSÚ 3 KEREKŰ MOPED</a:t>
            </a:r>
          </a:p>
        </p:txBody>
      </p:sp>
    </p:spTree>
    <p:extLst>
      <p:ext uri="{BB962C8B-B14F-4D97-AF65-F5344CB8AC3E}">
        <p14:creationId xmlns:p14="http://schemas.microsoft.com/office/powerpoint/2010/main" xmlns="" val="27899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53627" y="1269441"/>
            <a:ext cx="10584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Veszélyezteti az </a:t>
            </a:r>
            <a:r>
              <a:rPr lang="hu-HU" sz="2800" dirty="0" smtClean="0"/>
              <a:t>utasokat?</a:t>
            </a:r>
            <a:endParaRPr lang="hu-HU" sz="2800" dirty="0">
              <a:latin typeface="Calibri" panose="020F05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53627" y="2538059"/>
            <a:ext cx="101856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alibri" panose="020F0502020204030204" pitchFamily="34" charset="0"/>
              </a:rPr>
              <a:t>Azt gondoljuk, hogy az EL-GO </a:t>
            </a:r>
            <a:r>
              <a:rPr lang="hu-HU" sz="2800" dirty="0">
                <a:latin typeface="Calibri" panose="020F0502020204030204" pitchFamily="34" charset="0"/>
              </a:rPr>
              <a:t>elektromos meghajtású 3 kerekű </a:t>
            </a:r>
            <a:r>
              <a:rPr lang="hu-HU" sz="2800" dirty="0" smtClean="0">
                <a:latin typeface="Calibri" panose="020F0502020204030204" pitchFamily="34" charset="0"/>
              </a:rPr>
              <a:t>moped körültekintő és figyelmes használat esetén </a:t>
            </a:r>
            <a:r>
              <a:rPr lang="hu-HU" sz="2800" u="sng" dirty="0" smtClean="0">
                <a:latin typeface="Calibri" panose="020F0502020204030204" pitchFamily="34" charset="0"/>
              </a:rPr>
              <a:t>nem jelent veszélyt</a:t>
            </a:r>
            <a:r>
              <a:rPr lang="hu-HU" sz="2800" dirty="0" smtClean="0">
                <a:latin typeface="Calibri" panose="020F0502020204030204" pitchFamily="34" charset="0"/>
              </a:rPr>
              <a:t> az utasokra nézve, csakúgy mint az elektromos kerekesszék!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1938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74430" y="515816"/>
            <a:ext cx="11107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libri" panose="020F0502020204030204" pitchFamily="34" charset="0"/>
              </a:rPr>
              <a:t>EL-GO </a:t>
            </a:r>
            <a:r>
              <a:rPr lang="hu-HU" sz="2800" dirty="0" smtClean="0">
                <a:latin typeface="Calibri" panose="020F0502020204030204" pitchFamily="34" charset="0"/>
              </a:rPr>
              <a:t>elektromos </a:t>
            </a:r>
            <a:r>
              <a:rPr lang="hu-HU" sz="2800" dirty="0">
                <a:latin typeface="Calibri" panose="020F0502020204030204" pitchFamily="34" charset="0"/>
              </a:rPr>
              <a:t>meghajtású 3 kerekű </a:t>
            </a:r>
            <a:r>
              <a:rPr lang="hu-HU" sz="2800" dirty="0" smtClean="0">
                <a:latin typeface="Calibri" panose="020F0502020204030204" pitchFamily="34" charset="0"/>
              </a:rPr>
              <a:t>mopeddel a közösségi autóbusz közlekedésben </a:t>
            </a:r>
            <a:endParaRPr lang="hu-HU" sz="2800" dirty="0">
              <a:latin typeface="Calibri" panose="020F05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74430" y="1910858"/>
            <a:ext cx="662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Gyakran ismételt ellenérvek: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02676" y="2425185"/>
            <a:ext cx="247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Túl nehéz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902677" y="2803449"/>
            <a:ext cx="114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Túl nagy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902675" y="3161058"/>
            <a:ext cx="657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Nem lehet rögzíteni az autóbuszon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902676" y="3551045"/>
            <a:ext cx="247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Nem fékezhető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902676" y="3927672"/>
            <a:ext cx="34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Kézzel  nem mozgatható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02675" y="4324954"/>
            <a:ext cx="370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Veszélyezteti az utasokat</a:t>
            </a:r>
            <a:endParaRPr lang="hu-HU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078637" y="880921"/>
            <a:ext cx="5126938" cy="5795595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915737" y="4832695"/>
            <a:ext cx="3446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Tény, hogy nagyobb mint az utcai elektromos </a:t>
            </a:r>
            <a:r>
              <a:rPr lang="hu-HU" dirty="0" err="1" smtClean="0"/>
              <a:t>kerekesszékek</a:t>
            </a:r>
            <a:r>
              <a:rPr lang="hu-HU" dirty="0" smtClean="0"/>
              <a:t>, de a kijelölt helyen elfér.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1670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1434" y="234932"/>
            <a:ext cx="4524375" cy="6448425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219930" y="673239"/>
            <a:ext cx="460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Calibri" panose="020F0502020204030204" pitchFamily="34" charset="0"/>
              </a:rPr>
              <a:t>Egy modell Ausztráliából</a:t>
            </a:r>
            <a:endParaRPr lang="hu-HU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3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031" y="572757"/>
            <a:ext cx="5355771" cy="576775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149591" y="1117532"/>
            <a:ext cx="55064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Calibri" panose="020F0502020204030204" pitchFamily="34" charset="0"/>
              </a:rPr>
              <a:t>A minden közterületen közlekedő </a:t>
            </a:r>
            <a:r>
              <a:rPr lang="hu-HU" sz="2400" dirty="0">
                <a:latin typeface="Calibri" panose="020F0502020204030204" pitchFamily="34" charset="0"/>
              </a:rPr>
              <a:t>elektromos </a:t>
            </a:r>
            <a:r>
              <a:rPr lang="hu-HU" sz="2400" dirty="0" smtClean="0">
                <a:latin typeface="Calibri" panose="020F0502020204030204" pitchFamily="34" charset="0"/>
              </a:rPr>
              <a:t>kerekesszéket és mopedet </a:t>
            </a:r>
            <a:r>
              <a:rPr lang="hu-HU" sz="2400" u="sng" dirty="0" smtClean="0">
                <a:latin typeface="Calibri" panose="020F0502020204030204" pitchFamily="34" charset="0"/>
              </a:rPr>
              <a:t>regisztráltatni kell</a:t>
            </a:r>
            <a:r>
              <a:rPr lang="hu-HU" sz="2400" dirty="0" smtClean="0">
                <a:latin typeface="Calibri" panose="020F0502020204030204" pitchFamily="34" charset="0"/>
              </a:rPr>
              <a:t>  </a:t>
            </a:r>
            <a:r>
              <a:rPr lang="hu-HU" sz="2400" dirty="0">
                <a:latin typeface="Calibri" panose="020F0502020204030204" pitchFamily="34" charset="0"/>
              </a:rPr>
              <a:t>Ausztráliában, mint motorizált kerekesszéket, és a következő követelményeknek kell megfelelnie</a:t>
            </a:r>
            <a:r>
              <a:rPr lang="hu-HU" sz="2400" dirty="0" smtClean="0">
                <a:latin typeface="Calibri" panose="020F0502020204030204" pitchFamily="34" charset="0"/>
              </a:rPr>
              <a:t>:</a:t>
            </a:r>
          </a:p>
          <a:p>
            <a:endParaRPr lang="hu-HU" sz="2400" dirty="0">
              <a:latin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sz="2400" dirty="0" smtClean="0">
                <a:latin typeface="Calibri" panose="020F0502020204030204" pitchFamily="34" charset="0"/>
              </a:rPr>
              <a:t>a menetkész súlya kisebb</a:t>
            </a:r>
            <a:r>
              <a:rPr lang="hu-HU" sz="2400" dirty="0">
                <a:latin typeface="Calibri" panose="020F0502020204030204" pitchFamily="34" charset="0"/>
              </a:rPr>
              <a:t>, mint 150 </a:t>
            </a:r>
            <a:r>
              <a:rPr lang="hu-HU" sz="2400" dirty="0" smtClean="0">
                <a:latin typeface="Calibri" panose="020F0502020204030204" pitchFamily="34" charset="0"/>
              </a:rPr>
              <a:t>kg,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latin typeface="Calibri" panose="020F0502020204030204" pitchFamily="34" charset="0"/>
              </a:rPr>
              <a:t>max.10 </a:t>
            </a:r>
            <a:r>
              <a:rPr lang="hu-HU" sz="2400" dirty="0">
                <a:latin typeface="Calibri" panose="020F0502020204030204" pitchFamily="34" charset="0"/>
              </a:rPr>
              <a:t>km/óra sebességre </a:t>
            </a:r>
            <a:r>
              <a:rPr lang="hu-HU" sz="2400" dirty="0" smtClean="0">
                <a:latin typeface="Calibri" panose="020F0502020204030204" pitchFamily="34" charset="0"/>
              </a:rPr>
              <a:t>képes,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latin typeface="Calibri" panose="020F0502020204030204" pitchFamily="34" charset="0"/>
              </a:rPr>
              <a:t>ülő</a:t>
            </a:r>
            <a:r>
              <a:rPr lang="hu-HU" sz="2400" dirty="0">
                <a:latin typeface="Calibri" panose="020F0502020204030204" pitchFamily="34" charset="0"/>
              </a:rPr>
              <a:t>, mozgásában akadályozott személyre tervezték és alakították </a:t>
            </a:r>
            <a:r>
              <a:rPr lang="hu-HU" sz="2400" dirty="0" smtClean="0">
                <a:latin typeface="Calibri" panose="020F0502020204030204" pitchFamily="34" charset="0"/>
              </a:rPr>
              <a:t>ki,</a:t>
            </a:r>
          </a:p>
          <a:p>
            <a:pPr marL="285750" indent="-285750">
              <a:buFontTx/>
              <a:buChar char="-"/>
            </a:pPr>
            <a:r>
              <a:rPr lang="hu-HU" sz="2400" dirty="0" smtClean="0">
                <a:latin typeface="Calibri" panose="020F0502020204030204" pitchFamily="34" charset="0"/>
              </a:rPr>
              <a:t>elektromos meghajtású.</a:t>
            </a:r>
          </a:p>
          <a:p>
            <a:pPr marL="285750" indent="-285750">
              <a:buFontTx/>
              <a:buChar char="-"/>
            </a:pPr>
            <a:endParaRPr lang="hu-HU" sz="1600" dirty="0">
              <a:latin typeface="Calibri" panose="020F050202020403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227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697" y="1587639"/>
            <a:ext cx="6276975" cy="35052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11499" y="1587639"/>
            <a:ext cx="477296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Calibri" panose="020F0502020204030204" pitchFamily="34" charset="0"/>
              </a:rPr>
              <a:t>A regisztráció ingyenes és magában foglalja a kötelező biztosítást, amely megvédheti a </a:t>
            </a:r>
            <a:r>
              <a:rPr lang="hu-HU" sz="2000" dirty="0" smtClean="0">
                <a:latin typeface="Calibri" panose="020F0502020204030204" pitchFamily="34" charset="0"/>
              </a:rPr>
              <a:t>kártérítési követelésektől  </a:t>
            </a:r>
            <a:r>
              <a:rPr lang="hu-HU" sz="2000" dirty="0">
                <a:latin typeface="Calibri" panose="020F0502020204030204" pitchFamily="34" charset="0"/>
              </a:rPr>
              <a:t>a használót, amennyiben személyi sérülést </a:t>
            </a:r>
            <a:r>
              <a:rPr lang="hu-HU" sz="2000" dirty="0" smtClean="0">
                <a:latin typeface="Calibri" panose="020F0502020204030204" pitchFamily="34" charset="0"/>
              </a:rPr>
              <a:t>okoz, pl</a:t>
            </a:r>
            <a:r>
              <a:rPr lang="hu-HU" sz="2000" dirty="0">
                <a:latin typeface="Calibri" panose="020F0502020204030204" pitchFamily="34" charset="0"/>
              </a:rPr>
              <a:t>. olyan balesetet követően, ahol gyalogos zónában a </a:t>
            </a:r>
            <a:r>
              <a:rPr lang="hu-HU" sz="2000" dirty="0" err="1" smtClean="0">
                <a:latin typeface="Calibri" panose="020F0502020204030204" pitchFamily="34" charset="0"/>
              </a:rPr>
              <a:t>kerekesszékes</a:t>
            </a:r>
            <a:r>
              <a:rPr lang="hu-HU" sz="2000" dirty="0" smtClean="0">
                <a:latin typeface="Calibri" panose="020F0502020204030204" pitchFamily="34" charset="0"/>
              </a:rPr>
              <a:t> </a:t>
            </a:r>
            <a:r>
              <a:rPr lang="hu-HU" sz="2000" dirty="0">
                <a:latin typeface="Calibri" panose="020F0502020204030204" pitchFamily="34" charset="0"/>
              </a:rPr>
              <a:t>vagy </a:t>
            </a:r>
            <a:r>
              <a:rPr lang="hu-HU" sz="2000" dirty="0" smtClean="0">
                <a:latin typeface="Calibri" panose="020F0502020204030204" pitchFamily="34" charset="0"/>
              </a:rPr>
              <a:t>mopedes hibájából sérülést okoz egy gyalogosnak.</a:t>
            </a:r>
          </a:p>
          <a:p>
            <a:endParaRPr lang="hu-HU" sz="2000" dirty="0">
              <a:latin typeface="Calibri" panose="020F0502020204030204" pitchFamily="34" charset="0"/>
            </a:endParaRPr>
          </a:p>
          <a:p>
            <a:r>
              <a:rPr lang="hu-HU" sz="2000" dirty="0">
                <a:latin typeface="Calibri" panose="020F0502020204030204" pitchFamily="34" charset="0"/>
              </a:rPr>
              <a:t>Ha </a:t>
            </a:r>
            <a:r>
              <a:rPr lang="hu-HU" sz="2000" dirty="0" smtClean="0">
                <a:latin typeface="Calibri" panose="020F0502020204030204" pitchFamily="34" charset="0"/>
              </a:rPr>
              <a:t>az elektromos kerekesszék vagy moped nincs </a:t>
            </a:r>
            <a:r>
              <a:rPr lang="hu-HU" sz="2000" dirty="0">
                <a:latin typeface="Calibri" panose="020F0502020204030204" pitchFamily="34" charset="0"/>
              </a:rPr>
              <a:t>regisztrálva, akkor </a:t>
            </a:r>
            <a:r>
              <a:rPr lang="hu-HU" sz="2000" dirty="0" smtClean="0">
                <a:latin typeface="Calibri" panose="020F0502020204030204" pitchFamily="34" charset="0"/>
              </a:rPr>
              <a:t>közterületen nem használható!</a:t>
            </a:r>
            <a:endParaRPr lang="hu-HU" sz="2000" dirty="0">
              <a:latin typeface="Calibri" panose="020F050202020403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697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22515" y="444927"/>
            <a:ext cx="1122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Calibri" panose="020F0502020204030204" pitchFamily="34" charset="0"/>
              </a:rPr>
              <a:t>Összefoglalás</a:t>
            </a:r>
            <a:endParaRPr lang="hu-HU" sz="3600" dirty="0">
              <a:latin typeface="Calibri" panose="020F0502020204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11982" y="1288026"/>
            <a:ext cx="113345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véleményünk szerint </a:t>
            </a:r>
            <a:r>
              <a:rPr lang="hu-HU" u="sng" dirty="0" smtClean="0"/>
              <a:t>nem indokolt </a:t>
            </a:r>
            <a:r>
              <a:rPr lang="hu-HU" dirty="0" smtClean="0"/>
              <a:t>az elektromos meghajtású mopedek megkülönböztetése az elektromos kerekesszékhez képest, hiszen ezek </a:t>
            </a:r>
            <a:r>
              <a:rPr lang="hu-HU" u="sng" dirty="0" smtClean="0"/>
              <a:t>műszaki paramétereik alapján hasonló, funkciójuk tekintetében pedig azonos segédeszközök</a:t>
            </a:r>
            <a:r>
              <a:rPr lang="hu-HU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az elektromos meghajtású moped </a:t>
            </a:r>
            <a:r>
              <a:rPr lang="hu-HU" u="sng" dirty="0" smtClean="0"/>
              <a:t>alkalmas</a:t>
            </a:r>
            <a:r>
              <a:rPr lang="hu-HU" dirty="0" smtClean="0"/>
              <a:t> a közösségi autóbusz közlekedésben való részvételre,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az elektromos meghajtású mopedekkel szemben megfogalmazott ellenérvek cáfolhatók,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külföldi példák igazolják, hogy az elektromos meghajtású mopedet használó mozgássérült emberek egyenrangú felhasználói a közösségi közlekedési rendszereknek.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27055" y="3976222"/>
            <a:ext cx="11414928" cy="19389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Calibri" panose="020F0502020204030204" pitchFamily="34" charset="0"/>
              </a:rPr>
              <a:t>Végül egy fontos társadalompolitikai vonatkozás: Magyarország  kormánya 2010 </a:t>
            </a:r>
            <a:r>
              <a:rPr lang="hu-HU" sz="2400" dirty="0">
                <a:latin typeface="Calibri" panose="020F0502020204030204" pitchFamily="34" charset="0"/>
              </a:rPr>
              <a:t>óta folyamatosan keresi a lehetőségeket arra, hogy </a:t>
            </a:r>
            <a:r>
              <a:rPr lang="hu-HU" sz="2400" dirty="0" smtClean="0">
                <a:latin typeface="Calibri" panose="020F0502020204030204" pitchFamily="34" charset="0"/>
              </a:rPr>
              <a:t>pozitív változások történjenek </a:t>
            </a:r>
            <a:r>
              <a:rPr lang="hu-HU" sz="2400" dirty="0">
                <a:latin typeface="Calibri" panose="020F0502020204030204" pitchFamily="34" charset="0"/>
              </a:rPr>
              <a:t>a fogyatékos személyek munkahelyhez jutása </a:t>
            </a:r>
            <a:r>
              <a:rPr lang="hu-HU" sz="2400" dirty="0" smtClean="0">
                <a:latin typeface="Calibri" panose="020F0502020204030204" pitchFamily="34" charset="0"/>
              </a:rPr>
              <a:t>érdekében.</a:t>
            </a:r>
            <a:br>
              <a:rPr lang="hu-HU" sz="2400" dirty="0" smtClean="0">
                <a:latin typeface="Calibri" panose="020F0502020204030204" pitchFamily="34" charset="0"/>
              </a:rPr>
            </a:br>
            <a:r>
              <a:rPr lang="hu-HU" sz="2400" dirty="0" smtClean="0">
                <a:latin typeface="Calibri" panose="020F0502020204030204" pitchFamily="34" charset="0"/>
              </a:rPr>
              <a:t>Ez </a:t>
            </a:r>
            <a:r>
              <a:rPr lang="hu-HU" sz="2400" smtClean="0">
                <a:latin typeface="Calibri" panose="020F0502020204030204" pitchFamily="34" charset="0"/>
              </a:rPr>
              <a:t>törekvés azonban nem </a:t>
            </a:r>
            <a:r>
              <a:rPr lang="hu-HU" sz="2400" dirty="0" smtClean="0">
                <a:latin typeface="Calibri" panose="020F0502020204030204" pitchFamily="34" charset="0"/>
              </a:rPr>
              <a:t>valósulhat meg a közlekedési szolgáltatók nyitott, konstruktív és </a:t>
            </a:r>
            <a:r>
              <a:rPr lang="hu-HU" sz="2400" dirty="0" err="1" smtClean="0">
                <a:latin typeface="Calibri" panose="020F0502020204030204" pitchFamily="34" charset="0"/>
              </a:rPr>
              <a:t>fogyatékosbarát</a:t>
            </a:r>
            <a:r>
              <a:rPr lang="hu-HU" sz="2400" dirty="0" smtClean="0">
                <a:latin typeface="Calibri" panose="020F0502020204030204" pitchFamily="34" charset="0"/>
              </a:rPr>
              <a:t> közreműködése  nélkül.  </a:t>
            </a:r>
            <a:endParaRPr lang="hu-H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2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7" y="619859"/>
            <a:ext cx="3133616" cy="249804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754421" y="917980"/>
            <a:ext cx="72183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Calibri" panose="020F0502020204030204" pitchFamily="34" charset="0"/>
              </a:rPr>
              <a:t>Termékünk segítségével nagyobb távolságot tehet meg, amint a hagyományos kerekesszékkel. Kis méreténél fogva mozgékony, ezért a lakásban és azon kívül, hosszabb távon is kényelmes közlekedési lehetőségek biztosít. A kényelmes be-és kiszállás érdekében a szék ülése kifordítható, </a:t>
            </a:r>
            <a:r>
              <a:rPr lang="hu-HU" sz="1600" dirty="0" smtClean="0">
                <a:latin typeface="Calibri" panose="020F0502020204030204" pitchFamily="34" charset="0"/>
              </a:rPr>
              <a:t>kartámaszai felhajthatók.</a:t>
            </a:r>
            <a:br>
              <a:rPr lang="hu-HU" sz="1600" dirty="0" smtClean="0">
                <a:latin typeface="Calibri" panose="020F0502020204030204" pitchFamily="34" charset="0"/>
              </a:rPr>
            </a:br>
            <a:r>
              <a:rPr lang="hu-HU" sz="1600" dirty="0" smtClean="0">
                <a:latin typeface="Calibri" panose="020F0502020204030204" pitchFamily="34" charset="0"/>
              </a:rPr>
              <a:t/>
            </a:r>
            <a:br>
              <a:rPr lang="hu-HU" sz="1600" dirty="0" smtClean="0">
                <a:latin typeface="Calibri" panose="020F0502020204030204" pitchFamily="34" charset="0"/>
              </a:rPr>
            </a:br>
            <a:r>
              <a:rPr lang="hu-HU" sz="1600" dirty="0">
                <a:latin typeface="Calibri" panose="020F0502020204030204" pitchFamily="34" charset="0"/>
              </a:rPr>
              <a:t>Az EL-GO moped mozgáskorlátozottak közlekedésére szolgáló, önerejéből 10 km/óra sebességgel gyorsabban haladni nem képes, gépi meghajtású kerekesszéknek minősül. Az ilyen eszközzel közlekedő személy közúton gyalogosnak minősül, rá a KRESZ gyalogosra vonatkozó szabályai vonatkoznak!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754421" y="548648"/>
            <a:ext cx="670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Részletek az EL-GO moped termékismertetőjéből</a:t>
            </a:r>
            <a:endParaRPr lang="hu-HU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441287" y="3117902"/>
            <a:ext cx="1979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 smtClean="0">
                <a:latin typeface="Calibri" panose="020F0502020204030204" pitchFamily="34" charset="0"/>
              </a:rPr>
              <a:t>Forrás: REHAB </a:t>
            </a:r>
            <a:r>
              <a:rPr lang="hu-HU" sz="1000" i="1" dirty="0" err="1" smtClean="0">
                <a:latin typeface="Calibri" panose="020F0502020204030204" pitchFamily="34" charset="0"/>
              </a:rPr>
              <a:t>Zrt</a:t>
            </a:r>
            <a:r>
              <a:rPr lang="hu-HU" sz="1000" i="1" dirty="0" smtClean="0">
                <a:latin typeface="Calibri" panose="020F0502020204030204" pitchFamily="34" charset="0"/>
              </a:rPr>
              <a:t>.</a:t>
            </a:r>
            <a:endParaRPr lang="hu-HU" sz="1000" i="1" dirty="0">
              <a:latin typeface="Calibri" panose="020F050202020403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286" y="4013670"/>
            <a:ext cx="3133617" cy="160227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06821" y="4068189"/>
            <a:ext cx="670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/>
              <a:t>OEP besorolás</a:t>
            </a:r>
            <a:endParaRPr lang="hu-HU" u="sng" dirty="0"/>
          </a:p>
        </p:txBody>
      </p:sp>
      <p:sp>
        <p:nvSpPr>
          <p:cNvPr id="9" name="Szövegdoboz 8"/>
          <p:cNvSpPr txBox="1"/>
          <p:nvPr/>
        </p:nvSpPr>
        <p:spPr>
          <a:xfrm>
            <a:off x="3887101" y="4437521"/>
            <a:ext cx="7218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Calibri" panose="020F0502020204030204" pitchFamily="34" charset="0"/>
              </a:rPr>
              <a:t>12-es ISO csoport </a:t>
            </a:r>
            <a:r>
              <a:rPr lang="hu-HU" sz="1600" u="sng" dirty="0" smtClean="0">
                <a:latin typeface="Calibri" panose="020F0502020204030204" pitchFamily="34" charset="0"/>
              </a:rPr>
              <a:t>Személyes mozgás segédeszközei</a:t>
            </a:r>
            <a:r>
              <a:rPr lang="hu-HU" sz="1600" dirty="0" smtClean="0">
                <a:latin typeface="Calibri" panose="020F0502020204030204" pitchFamily="34" charset="0"/>
              </a:rPr>
              <a:t>, ebbe a csoportba vannak besorolva a mechanikus és az elektromos </a:t>
            </a:r>
            <a:r>
              <a:rPr lang="hu-HU" sz="1600" dirty="0" err="1" smtClean="0">
                <a:latin typeface="Calibri" panose="020F0502020204030204" pitchFamily="34" charset="0"/>
              </a:rPr>
              <a:t>kerekesszékek</a:t>
            </a:r>
            <a:r>
              <a:rPr lang="hu-HU" sz="1600" dirty="0" smtClean="0">
                <a:latin typeface="Calibri" panose="020F0502020204030204" pitchFamily="34" charset="0"/>
              </a:rPr>
              <a:t> is.</a:t>
            </a:r>
            <a:endParaRPr lang="hu-HU" sz="1600" dirty="0">
              <a:latin typeface="Calibri" panose="020F050202020403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86107" y="5615475"/>
            <a:ext cx="1979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 smtClean="0">
                <a:latin typeface="Calibri" panose="020F0502020204030204" pitchFamily="34" charset="0"/>
              </a:rPr>
              <a:t>Forrás: OEP-SEJK</a:t>
            </a:r>
            <a:endParaRPr lang="hu-HU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4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116022516"/>
              </p:ext>
            </p:extLst>
          </p:nvPr>
        </p:nvGraphicFramePr>
        <p:xfrm>
          <a:off x="1947132" y="1418049"/>
          <a:ext cx="8433996" cy="374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279699" y="301214"/>
            <a:ext cx="117043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Calibri" panose="020F0502020204030204" pitchFamily="34" charset="0"/>
              </a:rPr>
              <a:t>OEP támogatással forgalomba hozott </a:t>
            </a:r>
            <a:r>
              <a:rPr lang="hu-HU" sz="2800" dirty="0" smtClean="0">
                <a:latin typeface="Calibri" panose="020F0502020204030204" pitchFamily="34" charset="0"/>
              </a:rPr>
              <a:t>mopedek</a:t>
            </a:r>
            <a:br>
              <a:rPr lang="hu-HU" sz="2800" dirty="0" smtClean="0">
                <a:latin typeface="Calibri" panose="020F0502020204030204" pitchFamily="34" charset="0"/>
              </a:rPr>
            </a:br>
            <a:r>
              <a:rPr lang="hu-HU" sz="2800" dirty="0" smtClean="0">
                <a:latin typeface="Calibri" panose="020F0502020204030204" pitchFamily="34" charset="0"/>
              </a:rPr>
              <a:t> 2010-2014 években Budapesten</a:t>
            </a:r>
            <a:endParaRPr lang="en-US" sz="2800" dirty="0">
              <a:latin typeface="Calibri" panose="020F0502020204030204" pitchFamily="34" charset="0"/>
            </a:endParaRPr>
          </a:p>
          <a:p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936376" y="5442120"/>
            <a:ext cx="8444752" cy="93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alibri" panose="020F0502020204030204" pitchFamily="34" charset="0"/>
              </a:rPr>
              <a:t>Fontos: az </a:t>
            </a:r>
            <a:r>
              <a:rPr lang="hu-HU" dirty="0" smtClean="0">
                <a:latin typeface="Calibri" panose="020F0502020204030204" pitchFamily="34" charset="0"/>
              </a:rPr>
              <a:t>éves összmennyiség </a:t>
            </a:r>
            <a:r>
              <a:rPr lang="hu-HU" dirty="0">
                <a:latin typeface="Calibri" panose="020F0502020204030204" pitchFamily="34" charset="0"/>
              </a:rPr>
              <a:t>nem tekinthető éves </a:t>
            </a:r>
            <a:r>
              <a:rPr lang="hu-HU" dirty="0" smtClean="0">
                <a:latin typeface="Calibri" panose="020F0502020204030204" pitchFamily="34" charset="0"/>
              </a:rPr>
              <a:t>növekménynek. Az éves </a:t>
            </a:r>
            <a:r>
              <a:rPr lang="hu-HU" dirty="0" err="1" smtClean="0">
                <a:latin typeface="Calibri" panose="020F0502020204030204" pitchFamily="34" charset="0"/>
              </a:rPr>
              <a:t>össz-mennyiség</a:t>
            </a:r>
            <a:r>
              <a:rPr lang="hu-HU" dirty="0" smtClean="0">
                <a:latin typeface="Calibri" panose="020F0502020204030204" pitchFamily="34" charset="0"/>
              </a:rPr>
              <a:t> </a:t>
            </a:r>
            <a:r>
              <a:rPr lang="hu-HU" dirty="0">
                <a:latin typeface="Calibri" panose="020F0502020204030204" pitchFamily="34" charset="0"/>
              </a:rPr>
              <a:t>tartalmazza, a kihordási időn túli (8 év), vagy </a:t>
            </a:r>
            <a:r>
              <a:rPr lang="hu-HU" dirty="0" smtClean="0">
                <a:latin typeface="Calibri" panose="020F0502020204030204" pitchFamily="34" charset="0"/>
              </a:rPr>
              <a:t>az elhasználódott</a:t>
            </a:r>
            <a:r>
              <a:rPr lang="hu-HU" dirty="0">
                <a:latin typeface="Calibri" panose="020F0502020204030204" pitchFamily="34" charset="0"/>
              </a:rPr>
              <a:t>, javíthatatlan  mopedek cseréjét is.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936376" y="5195899"/>
            <a:ext cx="1979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 smtClean="0">
                <a:latin typeface="Calibri" panose="020F0502020204030204" pitchFamily="34" charset="0"/>
              </a:rPr>
              <a:t>Forrás: OEP</a:t>
            </a:r>
            <a:endParaRPr lang="hu-HU" sz="10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5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6452795"/>
              </p:ext>
            </p:extLst>
          </p:nvPr>
        </p:nvGraphicFramePr>
        <p:xfrm>
          <a:off x="558799" y="2034292"/>
          <a:ext cx="11145521" cy="317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5352"/>
                <a:gridCol w="2700169"/>
              </a:tblGrid>
              <a:tr h="42921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Megnevezés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Mennyiség</a:t>
                      </a:r>
                      <a:endParaRPr lang="hu-HU" dirty="0"/>
                    </a:p>
                  </a:txBody>
                  <a:tcPr/>
                </a:tc>
              </a:tr>
              <a:tr h="288033">
                <a:tc>
                  <a:txBody>
                    <a:bodyPr/>
                    <a:lstStyle/>
                    <a:p>
                      <a:r>
                        <a:rPr lang="hu-HU" sz="1400" dirty="0" err="1">
                          <a:effectLst/>
                          <a:latin typeface="Calibri" panose="020F0502020204030204" pitchFamily="34" charset="0"/>
                        </a:rPr>
                        <a:t>Agin</a:t>
                      </a:r>
                      <a:r>
                        <a:rPr lang="hu-HU" sz="1400" dirty="0">
                          <a:effectLst/>
                          <a:latin typeface="Calibri" panose="020F0502020204030204" pitchFamily="34" charset="0"/>
                        </a:rPr>
                        <a:t> moped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Calibri" panose="020F0502020204030204" pitchFamily="34" charset="0"/>
                        </a:rPr>
                        <a:t>118</a:t>
                      </a:r>
                      <a:endParaRPr lang="hu-HU" sz="1400" dirty="0"/>
                    </a:p>
                  </a:txBody>
                  <a:tcPr/>
                </a:tc>
              </a:tr>
              <a:tr h="288033">
                <a:tc>
                  <a:txBody>
                    <a:bodyPr/>
                    <a:lstStyle/>
                    <a:p>
                      <a:r>
                        <a:rPr lang="hu-HU" sz="1400" dirty="0" err="1">
                          <a:effectLst/>
                          <a:latin typeface="Calibri" panose="020F0502020204030204" pitchFamily="34" charset="0"/>
                        </a:rPr>
                        <a:t>Berko</a:t>
                      </a:r>
                      <a:r>
                        <a:rPr lang="hu-HU" sz="1400" dirty="0">
                          <a:effectLst/>
                          <a:latin typeface="Calibri" panose="020F0502020204030204" pitchFamily="34" charset="0"/>
                        </a:rPr>
                        <a:t> JO 20, elektromos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hu-HU" sz="1400" dirty="0"/>
                    </a:p>
                  </a:txBody>
                  <a:tcPr/>
                </a:tc>
              </a:tr>
              <a:tr h="288033"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Calibri" panose="020F0502020204030204" pitchFamily="34" charset="0"/>
                        </a:rPr>
                        <a:t>Elektra-6000, elektromos</a:t>
                      </a:r>
                      <a:endParaRPr lang="hu-H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hu-HU" sz="1400" dirty="0"/>
                    </a:p>
                  </a:txBody>
                  <a:tcPr/>
                </a:tc>
              </a:tr>
              <a:tr h="288033">
                <a:tc>
                  <a:txBody>
                    <a:bodyPr/>
                    <a:lstStyle/>
                    <a:p>
                      <a:r>
                        <a:rPr lang="hu-HU" sz="1400">
                          <a:effectLst/>
                          <a:latin typeface="Calibri" panose="020F0502020204030204" pitchFamily="34" charset="0"/>
                        </a:rPr>
                        <a:t>Elektra-7000, elektromos</a:t>
                      </a:r>
                      <a:endParaRPr lang="hu-H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Calibri" panose="020F0502020204030204" pitchFamily="34" charset="0"/>
                        </a:rPr>
                        <a:t>62</a:t>
                      </a:r>
                      <a:endParaRPr lang="hu-HU" sz="1400" dirty="0"/>
                    </a:p>
                  </a:txBody>
                  <a:tcPr/>
                </a:tc>
              </a:tr>
              <a:tr h="288033"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Calibri" panose="020F0502020204030204" pitchFamily="34" charset="0"/>
                        </a:rPr>
                        <a:t>EL-GO, </a:t>
                      </a:r>
                      <a:r>
                        <a:rPr lang="hu-HU" sz="1400" dirty="0" smtClean="0">
                          <a:effectLst/>
                          <a:latin typeface="Calibri" panose="020F0502020204030204" pitchFamily="34" charset="0"/>
                        </a:rPr>
                        <a:t>elektromos (háromkerekű)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Calibri" panose="020F0502020204030204" pitchFamily="34" charset="0"/>
                        </a:rPr>
                        <a:t>337</a:t>
                      </a:r>
                      <a:endParaRPr lang="hu-HU" sz="1400" dirty="0"/>
                    </a:p>
                  </a:txBody>
                  <a:tcPr/>
                </a:tc>
              </a:tr>
              <a:tr h="288033"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Calibri" panose="020F0502020204030204" pitchFamily="34" charset="0"/>
                        </a:rPr>
                        <a:t>EL-GO/M (HS-580), </a:t>
                      </a:r>
                      <a:r>
                        <a:rPr lang="hu-HU" sz="1400" dirty="0" smtClean="0">
                          <a:effectLst/>
                          <a:latin typeface="Calibri" panose="020F0502020204030204" pitchFamily="34" charset="0"/>
                        </a:rPr>
                        <a:t>elektromos (négykerekű)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Calibri" panose="020F0502020204030204" pitchFamily="34" charset="0"/>
                        </a:rPr>
                        <a:t>534</a:t>
                      </a:r>
                      <a:endParaRPr lang="hu-HU" sz="1400" dirty="0"/>
                    </a:p>
                  </a:txBody>
                  <a:tcPr/>
                </a:tc>
              </a:tr>
              <a:tr h="288033">
                <a:tc>
                  <a:txBody>
                    <a:bodyPr/>
                    <a:lstStyle/>
                    <a:p>
                      <a:r>
                        <a:rPr lang="hu-HU" sz="1400" dirty="0" err="1">
                          <a:effectLst/>
                          <a:latin typeface="Calibri" panose="020F0502020204030204" pitchFamily="34" charset="0"/>
                        </a:rPr>
                        <a:t>Heartway</a:t>
                      </a:r>
                      <a:r>
                        <a:rPr lang="hu-HU" sz="1400" dirty="0">
                          <a:effectLst/>
                          <a:latin typeface="Calibri" panose="020F0502020204030204" pitchFamily="34" charset="0"/>
                        </a:rPr>
                        <a:t> Bolero PF2S, elektromos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Calibri" panose="020F0502020204030204" pitchFamily="34" charset="0"/>
                        </a:rPr>
                        <a:t>102</a:t>
                      </a:r>
                      <a:endParaRPr lang="hu-HU" sz="1400" dirty="0"/>
                    </a:p>
                  </a:txBody>
                  <a:tcPr/>
                </a:tc>
              </a:tr>
              <a:tr h="288033"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Calibri" panose="020F0502020204030204" pitchFamily="34" charset="0"/>
                        </a:rPr>
                        <a:t>KKSZ 4 , elektromos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hu-HU" sz="1400" dirty="0"/>
                    </a:p>
                  </a:txBody>
                  <a:tcPr/>
                </a:tc>
              </a:tr>
              <a:tr h="288033">
                <a:tc>
                  <a:txBody>
                    <a:bodyPr/>
                    <a:lstStyle/>
                    <a:p>
                      <a:r>
                        <a:rPr lang="hu-HU" sz="1400" b="1" dirty="0" smtClean="0">
                          <a:latin typeface="Calibri" panose="020F0502020204030204" pitchFamily="34" charset="0"/>
                        </a:rPr>
                        <a:t>Összesen</a:t>
                      </a:r>
                      <a:endParaRPr lang="hu-HU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 smtClean="0">
                          <a:latin typeface="Calibri" panose="020F0502020204030204" pitchFamily="34" charset="0"/>
                        </a:rPr>
                        <a:t>1204</a:t>
                      </a:r>
                      <a:endParaRPr lang="hu-HU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65758" y="742279"/>
            <a:ext cx="11446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latin typeface="Calibri" panose="020F0502020204030204" pitchFamily="34" charset="0"/>
              </a:rPr>
              <a:t>OEP támogatásával forgalomba került mopedek típusa és száma, 2014 évben Budapesten.  </a:t>
            </a:r>
            <a:endParaRPr lang="hu-HU" sz="2800" dirty="0">
              <a:latin typeface="Calibri" panose="020F05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02427" y="5219256"/>
            <a:ext cx="1979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 smtClean="0">
                <a:latin typeface="Calibri" panose="020F0502020204030204" pitchFamily="34" charset="0"/>
              </a:rPr>
              <a:t>Forrás: OEP</a:t>
            </a:r>
            <a:endParaRPr lang="hu-HU" sz="1000" i="1" dirty="0">
              <a:latin typeface="Calibri" panose="020F05020202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863840" y="1538344"/>
            <a:ext cx="394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602427" y="5464877"/>
            <a:ext cx="11026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alibri" panose="020F0502020204030204" pitchFamily="34" charset="0"/>
              </a:rPr>
              <a:t>Fontos: az éves összmennyiség nem tekinthető éves </a:t>
            </a:r>
            <a:r>
              <a:rPr lang="hu-HU" dirty="0" smtClean="0">
                <a:latin typeface="Calibri" panose="020F0502020204030204" pitchFamily="34" charset="0"/>
              </a:rPr>
              <a:t>növekménynek. </a:t>
            </a:r>
            <a:r>
              <a:rPr lang="hu-HU" dirty="0">
                <a:latin typeface="Calibri" panose="020F0502020204030204" pitchFamily="34" charset="0"/>
              </a:rPr>
              <a:t>Az éves </a:t>
            </a:r>
            <a:r>
              <a:rPr lang="hu-HU" dirty="0" smtClean="0">
                <a:latin typeface="Calibri" panose="020F0502020204030204" pitchFamily="34" charset="0"/>
              </a:rPr>
              <a:t>összmennyiség </a:t>
            </a:r>
            <a:r>
              <a:rPr lang="hu-HU" dirty="0">
                <a:latin typeface="Calibri" panose="020F0502020204030204" pitchFamily="34" charset="0"/>
              </a:rPr>
              <a:t>tartalmazza, a kihordási időn túli (8 év), vagy az elhasználódott, javíthatatlan  mopedek cseréjét is.</a:t>
            </a:r>
          </a:p>
        </p:txBody>
      </p:sp>
    </p:spTree>
    <p:extLst>
      <p:ext uri="{BB962C8B-B14F-4D97-AF65-F5344CB8AC3E}">
        <p14:creationId xmlns:p14="http://schemas.microsoft.com/office/powerpoint/2010/main" xmlns="" val="3154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7311312"/>
              </p:ext>
            </p:extLst>
          </p:nvPr>
        </p:nvGraphicFramePr>
        <p:xfrm>
          <a:off x="4859176" y="2413179"/>
          <a:ext cx="5936342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68171"/>
                <a:gridCol w="2968171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</a:rPr>
                        <a:t>Hosszúság: 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</a:rPr>
                        <a:t>1305 mm 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</a:rPr>
                        <a:t>Szélesség: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</a:rPr>
                        <a:t>610 mm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</a:rPr>
                        <a:t>Magasság: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</a:rPr>
                        <a:t>990 mm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</a:rPr>
                        <a:t>Teljes tömeg: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</a:rPr>
                        <a:t>77 kg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</a:rPr>
                        <a:t>Teherbírás: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</a:rPr>
                        <a:t>120 + 15= 135 kg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</a:rPr>
                        <a:t>Max. sebesség: 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</a:rPr>
                        <a:t>8 km/h 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067332" y="4643884"/>
            <a:ext cx="65634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 smtClean="0">
                <a:latin typeface="Calibri" panose="020F0502020204030204" pitchFamily="34" charset="0"/>
              </a:rPr>
              <a:t>Forrás: REHAB </a:t>
            </a:r>
            <a:r>
              <a:rPr lang="hu-HU" sz="1000" i="1" dirty="0" err="1" smtClean="0">
                <a:latin typeface="Calibri" panose="020F0502020204030204" pitchFamily="34" charset="0"/>
              </a:rPr>
              <a:t>Zrt</a:t>
            </a:r>
            <a:r>
              <a:rPr lang="hu-HU" sz="1000" i="1" dirty="0" smtClean="0">
                <a:latin typeface="Calibri" panose="020F0502020204030204" pitchFamily="34" charset="0"/>
              </a:rPr>
              <a:t>. </a:t>
            </a:r>
            <a:r>
              <a:rPr lang="hu-HU" sz="1000" i="1" dirty="0">
                <a:latin typeface="Calibri" panose="020F0502020204030204" pitchFamily="34" charset="0"/>
              </a:rPr>
              <a:t>HASZNÁLATI ÚTMUTATÓ EL-GO ELEKTROMOS MEGHAJTÁSÚ 3 KEREKŰ MOPED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429" y="2413180"/>
            <a:ext cx="2783259" cy="224469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067332" y="905308"/>
            <a:ext cx="8873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u="sng" dirty="0" smtClean="0">
                <a:latin typeface="Calibri" panose="020F0502020204030204" pitchFamily="34" charset="0"/>
              </a:rPr>
              <a:t>A segédeszköz</a:t>
            </a:r>
            <a:r>
              <a:rPr lang="hu-HU" sz="2800" dirty="0" smtClean="0">
                <a:latin typeface="Calibri" panose="020F0502020204030204" pitchFamily="34" charset="0"/>
              </a:rPr>
              <a:t/>
            </a:r>
            <a:br>
              <a:rPr lang="hu-HU" sz="2800" dirty="0" smtClean="0">
                <a:latin typeface="Calibri" panose="020F0502020204030204" pitchFamily="34" charset="0"/>
              </a:rPr>
            </a:br>
            <a:r>
              <a:rPr lang="hu-HU" sz="2800" dirty="0">
                <a:latin typeface="Calibri" panose="020F0502020204030204" pitchFamily="34" charset="0"/>
              </a:rPr>
              <a:t>EL-GO </a:t>
            </a:r>
            <a:r>
              <a:rPr lang="hu-HU" sz="2800" dirty="0" smtClean="0">
                <a:latin typeface="Calibri" panose="020F0502020204030204" pitchFamily="34" charset="0"/>
              </a:rPr>
              <a:t>Elektromos meghajtású 3 kerekű moped</a:t>
            </a:r>
          </a:p>
          <a:p>
            <a:pPr algn="ctr"/>
            <a:r>
              <a:rPr lang="hu-HU" sz="1600" dirty="0" smtClean="0">
                <a:latin typeface="Calibri" panose="020F0502020204030204" pitchFamily="34" charset="0"/>
              </a:rPr>
              <a:t>(mint a legnagyobb mennyiségben forgalomba hozott típus)</a:t>
            </a:r>
            <a:endParaRPr lang="hu-HU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7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40936" y="239654"/>
            <a:ext cx="1084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Calibri" panose="020F0502020204030204" pitchFamily="34" charset="0"/>
              </a:rPr>
              <a:t>Ki </a:t>
            </a:r>
            <a:r>
              <a:rPr lang="hu-HU" sz="2400" u="sng" dirty="0" smtClean="0">
                <a:latin typeface="Calibri" panose="020F0502020204030204" pitchFamily="34" charset="0"/>
              </a:rPr>
              <a:t>jogosult</a:t>
            </a:r>
            <a:r>
              <a:rPr lang="hu-HU" sz="2400" dirty="0" smtClean="0">
                <a:latin typeface="Calibri" panose="020F0502020204030204" pitchFamily="34" charset="0"/>
              </a:rPr>
              <a:t> elektromos </a:t>
            </a:r>
            <a:r>
              <a:rPr lang="hu-HU" sz="2400" dirty="0">
                <a:latin typeface="Calibri" panose="020F0502020204030204" pitchFamily="34" charset="0"/>
              </a:rPr>
              <a:t>meghajtású </a:t>
            </a:r>
            <a:r>
              <a:rPr lang="hu-HU" sz="2400" dirty="0" smtClean="0">
                <a:latin typeface="Calibri" panose="020F0502020204030204" pitchFamily="34" charset="0"/>
              </a:rPr>
              <a:t>moped használatára?</a:t>
            </a:r>
            <a:endParaRPr lang="hu-HU" sz="2400" u="sng" dirty="0">
              <a:latin typeface="Calibri" panose="020F050202020403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121878" y="782388"/>
            <a:ext cx="9671538" cy="923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alibri" panose="020F0502020204030204" pitchFamily="34" charset="0"/>
              </a:rPr>
              <a:t>Olyan </a:t>
            </a:r>
            <a:r>
              <a:rPr lang="hu-HU" dirty="0">
                <a:latin typeface="Calibri" panose="020F0502020204030204" pitchFamily="34" charset="0"/>
              </a:rPr>
              <a:t>önálló életvitelt folytató, műlábbal és </a:t>
            </a:r>
            <a:r>
              <a:rPr lang="hu-HU" dirty="0" err="1">
                <a:latin typeface="Calibri" panose="020F0502020204030204" pitchFamily="34" charset="0"/>
              </a:rPr>
              <a:t>ortézissel</a:t>
            </a:r>
            <a:r>
              <a:rPr lang="hu-HU" dirty="0">
                <a:latin typeface="Calibri" panose="020F0502020204030204" pitchFamily="34" charset="0"/>
              </a:rPr>
              <a:t> is </a:t>
            </a:r>
            <a:r>
              <a:rPr lang="hu-HU" u="sng" dirty="0">
                <a:latin typeface="Calibri" panose="020F0502020204030204" pitchFamily="34" charset="0"/>
              </a:rPr>
              <a:t>tartós kültéri járásra képtelen mozgáskorlátozott személy részére, aki más módon önerőből, biztonságosan, az esetleges akadályokat legyőzve a mindennapi életvitelhez szükséges távolságot megtenni képtelen.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13673" y="4310743"/>
            <a:ext cx="19709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i="1" dirty="0" smtClean="0">
                <a:latin typeface="Calibri" panose="020F0502020204030204" pitchFamily="34" charset="0"/>
              </a:rPr>
              <a:t>Forrás: OEP-SEJK</a:t>
            </a:r>
            <a:endParaRPr lang="hu-HU" sz="1000" i="1" dirty="0">
              <a:latin typeface="Calibri" panose="020F05020202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40935" y="2021755"/>
            <a:ext cx="1084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Calibri" panose="020F0502020204030204" pitchFamily="34" charset="0"/>
              </a:rPr>
              <a:t>Más, a személyi mozgást segítő segédeszköz?</a:t>
            </a:r>
            <a:endParaRPr lang="hu-HU" sz="2400" u="sng" dirty="0">
              <a:latin typeface="Calibri" panose="020F050202020403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936" y="742762"/>
            <a:ext cx="1381649" cy="1112615"/>
          </a:xfrm>
          <a:prstGeom prst="rect">
            <a:avLst/>
          </a:prstGeom>
        </p:spPr>
      </p:pic>
      <p:cxnSp>
        <p:nvCxnSpPr>
          <p:cNvPr id="13" name="Egyenes összekötő 12"/>
          <p:cNvCxnSpPr/>
          <p:nvPr/>
        </p:nvCxnSpPr>
        <p:spPr>
          <a:xfrm>
            <a:off x="540936" y="1995139"/>
            <a:ext cx="11252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ábláza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2555564"/>
              </p:ext>
            </p:extLst>
          </p:nvPr>
        </p:nvGraphicFramePr>
        <p:xfrm>
          <a:off x="540935" y="2483420"/>
          <a:ext cx="11252481" cy="182598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836419"/>
                <a:gridCol w="5416062"/>
              </a:tblGrid>
              <a:tr h="881103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935952">
                <a:tc>
                  <a:txBody>
                    <a:bodyPr/>
                    <a:lstStyle/>
                    <a:p>
                      <a:r>
                        <a:rPr lang="hu-H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Nagyfokú végleges járásnehezítettség esetén, ha a beteg egyéb járást segítő eszközzel hosszabb távú helyváltoztatásra képtelen, emellett olyan fokú </a:t>
                      </a:r>
                      <a:r>
                        <a:rPr lang="hu-HU" sz="14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felső végtagi károsodása van</a:t>
                      </a:r>
                      <a:r>
                        <a:rPr lang="hu-H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amely miatt mechanikus kerekesszék hajtására képtelen.</a:t>
                      </a:r>
                      <a:endParaRPr lang="hu-HU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Nagyfokú végleges járásnehezítettség esetén, ha a beteg egyéb járást segítő eszközzel hosszabb távú helyváltoztatásra képtelen.</a:t>
                      </a:r>
                      <a:endParaRPr lang="hu-HU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706" y="2543567"/>
            <a:ext cx="788434" cy="772009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673" y="2543567"/>
            <a:ext cx="828266" cy="772009"/>
          </a:xfrm>
          <a:prstGeom prst="rect">
            <a:avLst/>
          </a:prstGeom>
        </p:spPr>
      </p:pic>
      <p:sp>
        <p:nvSpPr>
          <p:cNvPr id="26" name="Szövegdoboz 25"/>
          <p:cNvSpPr txBox="1"/>
          <p:nvPr/>
        </p:nvSpPr>
        <p:spPr>
          <a:xfrm>
            <a:off x="1547447" y="2744905"/>
            <a:ext cx="470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Elektromos kerekesszék	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7338646" y="2744905"/>
            <a:ext cx="422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Mechanikus kerekesszék</a:t>
            </a:r>
            <a:endParaRPr lang="hu-HU" dirty="0"/>
          </a:p>
        </p:txBody>
      </p:sp>
      <p:cxnSp>
        <p:nvCxnSpPr>
          <p:cNvPr id="29" name="Egyenes összekötő 28"/>
          <p:cNvCxnSpPr/>
          <p:nvPr/>
        </p:nvCxnSpPr>
        <p:spPr>
          <a:xfrm>
            <a:off x="540935" y="2498775"/>
            <a:ext cx="5817340" cy="18119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V="1">
            <a:off x="540935" y="2498776"/>
            <a:ext cx="5817340" cy="18119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540935" y="4645382"/>
            <a:ext cx="112524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Marad a belépőszintű mechanikus kerekesszék, ami </a:t>
            </a:r>
            <a:r>
              <a:rPr lang="hu-HU" u="sng" dirty="0" smtClean="0"/>
              <a:t>nem</a:t>
            </a:r>
            <a:r>
              <a:rPr lang="hu-HU" dirty="0" smtClean="0"/>
              <a:t> alternatívája ez elektromos meghajtású mopednek, mert: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Komoly izomerő és technika szükséges a meghajtásához, vagy kísérő segítsége indokolt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Változatos domborzati viszonyok között nehezen vagy nem használható </a:t>
            </a:r>
          </a:p>
          <a:p>
            <a:pPr marL="285750" indent="-285750">
              <a:buFontTx/>
              <a:buChar char="-"/>
            </a:pPr>
            <a:r>
              <a:rPr lang="hu-HU" dirty="0"/>
              <a:t>Mostoha időjárási körülmények tovább nehezítik a </a:t>
            </a:r>
            <a:r>
              <a:rPr lang="hu-HU" dirty="0" smtClean="0"/>
              <a:t>használatát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Egy kisebb bevásárlás kivitelezése is problémás lehet, nincs hely a csomagok, táskák, szatyrok elhelyezésére.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1387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74430" y="515816"/>
            <a:ext cx="11107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Calibri" panose="020F0502020204030204" pitchFamily="34" charset="0"/>
              </a:rPr>
              <a:t>EL-GO </a:t>
            </a:r>
            <a:r>
              <a:rPr lang="hu-HU" sz="2800" dirty="0" smtClean="0">
                <a:latin typeface="Calibri" panose="020F0502020204030204" pitchFamily="34" charset="0"/>
              </a:rPr>
              <a:t>elektromos </a:t>
            </a:r>
            <a:r>
              <a:rPr lang="hu-HU" sz="2800" dirty="0">
                <a:latin typeface="Calibri" panose="020F0502020204030204" pitchFamily="34" charset="0"/>
              </a:rPr>
              <a:t>meghajtású 3 kerekű </a:t>
            </a:r>
            <a:r>
              <a:rPr lang="hu-HU" sz="2800" dirty="0" smtClean="0">
                <a:latin typeface="Calibri" panose="020F0502020204030204" pitchFamily="34" charset="0"/>
              </a:rPr>
              <a:t>mopeddel a közösségi autóbusz közlekedésben </a:t>
            </a:r>
            <a:endParaRPr lang="hu-HU" sz="2800" dirty="0">
              <a:latin typeface="Calibri" panose="020F050202020403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574430" y="1910858"/>
            <a:ext cx="662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Gyakran ismételt ellenérvek: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902676" y="2425185"/>
            <a:ext cx="247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Túl nehéz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902676" y="2803449"/>
            <a:ext cx="234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Túl nagy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902675" y="3161058"/>
            <a:ext cx="6576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Nem lehet rögzíteni az autóbuszon 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902676" y="3551045"/>
            <a:ext cx="247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Nem fékezhető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902676" y="3927672"/>
            <a:ext cx="34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Kézzel  nem mozgatható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02675" y="4324954"/>
            <a:ext cx="3704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 Veszélyezteti az utasokat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6574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63675" y="753626"/>
            <a:ext cx="172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alibri" panose="020F0502020204030204" pitchFamily="34" charset="0"/>
              </a:rPr>
              <a:t>Túl nehéz?</a:t>
            </a:r>
            <a:endParaRPr lang="hu-HU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740670"/>
              </p:ext>
            </p:extLst>
          </p:nvPr>
        </p:nvGraphicFramePr>
        <p:xfrm>
          <a:off x="1971710" y="1578295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5086"/>
                <a:gridCol w="24529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</a:rPr>
                        <a:t>Megnevezés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</a:rPr>
                        <a:t>Menetkész súly 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EL-GO elektromos meghajtású 3 kerekű moped</a:t>
                      </a:r>
                      <a:endParaRPr lang="hu-HU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77 kg</a:t>
                      </a:r>
                      <a:endParaRPr lang="hu-HU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</a:rPr>
                        <a:t>Otto Bock B500 elektromos utcai kerekesszék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</a:rPr>
                        <a:t>95 kg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>
                          <a:latin typeface="Calibri" panose="020F0502020204030204" pitchFamily="34" charset="0"/>
                        </a:rPr>
                        <a:t>Invacare</a:t>
                      </a:r>
                      <a:r>
                        <a:rPr lang="hu-HU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dirty="0" err="1" smtClean="0">
                          <a:latin typeface="Calibri" panose="020F0502020204030204" pitchFamily="34" charset="0"/>
                        </a:rPr>
                        <a:t>Tiger</a:t>
                      </a:r>
                      <a:r>
                        <a:rPr lang="hu-HU" dirty="0" smtClean="0">
                          <a:latin typeface="Calibri" panose="020F0502020204030204" pitchFamily="34" charset="0"/>
                        </a:rPr>
                        <a:t> elektromos utcai kerekesszék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</a:rPr>
                        <a:t>100 kg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</a:rPr>
                        <a:t>B-4220/V elektromos utcai kerekesszék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</a:rPr>
                        <a:t>100,7 kg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>
                          <a:latin typeface="Calibri" panose="020F0502020204030204" pitchFamily="34" charset="0"/>
                        </a:rPr>
                        <a:t>Ortopedia</a:t>
                      </a:r>
                      <a:r>
                        <a:rPr lang="hu-HU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dirty="0" err="1" smtClean="0">
                          <a:latin typeface="Calibri" panose="020F0502020204030204" pitchFamily="34" charset="0"/>
                        </a:rPr>
                        <a:t>Allround</a:t>
                      </a:r>
                      <a:r>
                        <a:rPr lang="hu-HU" dirty="0" smtClean="0">
                          <a:latin typeface="Calibri" panose="020F0502020204030204" pitchFamily="34" charset="0"/>
                        </a:rPr>
                        <a:t> 900C elektromos utcai kerekesszék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</a:rPr>
                        <a:t>115 kg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944545" y="4602145"/>
            <a:ext cx="97569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alibri" panose="020F0502020204030204" pitchFamily="34" charset="0"/>
              </a:rPr>
              <a:t>Az EL-GO </a:t>
            </a:r>
            <a:r>
              <a:rPr lang="hu-HU" sz="2800" dirty="0">
                <a:latin typeface="Calibri" panose="020F0502020204030204" pitchFamily="34" charset="0"/>
              </a:rPr>
              <a:t>elektromos meghajtású 3 kerekű </a:t>
            </a:r>
            <a:r>
              <a:rPr lang="hu-HU" sz="2800" dirty="0" smtClean="0">
                <a:latin typeface="Calibri" panose="020F0502020204030204" pitchFamily="34" charset="0"/>
              </a:rPr>
              <a:t>moped súlya 25%-al </a:t>
            </a:r>
            <a:r>
              <a:rPr lang="hu-HU" sz="2800" u="sng" dirty="0" smtClean="0">
                <a:latin typeface="Calibri" panose="020F0502020204030204" pitchFamily="34" charset="0"/>
              </a:rPr>
              <a:t>könnyebb</a:t>
            </a:r>
            <a:r>
              <a:rPr lang="hu-HU" sz="2800" dirty="0" smtClean="0">
                <a:latin typeface="Calibri" panose="020F0502020204030204" pitchFamily="34" charset="0"/>
              </a:rPr>
              <a:t> mint a felsorolt utcai </a:t>
            </a:r>
            <a:r>
              <a:rPr lang="hu-HU" sz="2800" dirty="0" err="1" smtClean="0">
                <a:latin typeface="Calibri" panose="020F0502020204030204" pitchFamily="34" charset="0"/>
              </a:rPr>
              <a:t>kerekesszékek</a:t>
            </a:r>
            <a:r>
              <a:rPr lang="hu-HU" sz="2800" dirty="0" smtClean="0">
                <a:latin typeface="Calibri" panose="020F0502020204030204" pitchFamily="34" charset="0"/>
              </a:rPr>
              <a:t> átlagos súlya!  </a:t>
            </a:r>
            <a:endParaRPr lang="hu-HU" sz="2800" dirty="0">
              <a:latin typeface="Calibri" panose="020F0502020204030204" pitchFamily="34" charset="0"/>
            </a:endParaRPr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398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63675" y="301450"/>
            <a:ext cx="172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alibri" panose="020F0502020204030204" pitchFamily="34" charset="0"/>
              </a:rPr>
              <a:t>Túl nagy?</a:t>
            </a:r>
            <a:endParaRPr lang="hu-HU" sz="28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9583582"/>
              </p:ext>
            </p:extLst>
          </p:nvPr>
        </p:nvGraphicFramePr>
        <p:xfrm>
          <a:off x="904352" y="1206508"/>
          <a:ext cx="9405256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6786"/>
                <a:gridCol w="2291024"/>
                <a:gridCol w="1547446"/>
              </a:tblGrid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</a:rPr>
                        <a:t>Megnevezés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</a:rPr>
                        <a:t>Hosszúság/szélesség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</a:rPr>
                        <a:t>Alapterület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err="1" smtClean="0">
                          <a:latin typeface="Calibri" panose="020F0502020204030204" pitchFamily="34" charset="0"/>
                        </a:rPr>
                        <a:t>Invacare</a:t>
                      </a:r>
                      <a:r>
                        <a:rPr lang="hu-HU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dirty="0" err="1" smtClean="0">
                          <a:latin typeface="Calibri" panose="020F0502020204030204" pitchFamily="34" charset="0"/>
                        </a:rPr>
                        <a:t>Tiger</a:t>
                      </a:r>
                      <a:r>
                        <a:rPr lang="hu-HU" dirty="0" smtClean="0">
                          <a:latin typeface="Calibri" panose="020F0502020204030204" pitchFamily="34" charset="0"/>
                        </a:rPr>
                        <a:t> elektromos utcai kerekesszék</a:t>
                      </a:r>
                      <a:endParaRPr lang="hu-HU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103/65</a:t>
                      </a:r>
                      <a:endParaRPr lang="hu-HU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Calibri" panose="020F0502020204030204" pitchFamily="34" charset="0"/>
                        </a:rPr>
                        <a:t>0,6695 m</a:t>
                      </a:r>
                      <a:r>
                        <a:rPr lang="hu-HU" baseline="300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hu-HU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</a:rPr>
                        <a:t>B-4220/V elektromos utcai kerekesszék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107/63</a:t>
                      </a:r>
                      <a:endParaRPr lang="hu-HU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Calibri" panose="020F0502020204030204" pitchFamily="34" charset="0"/>
                        </a:rPr>
                        <a:t>0,6741 m</a:t>
                      </a:r>
                      <a:r>
                        <a:rPr lang="hu-HU" baseline="300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hu-HU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</a:rPr>
                        <a:t>Otto</a:t>
                      </a:r>
                      <a:r>
                        <a:rPr lang="hu-HU" baseline="0" dirty="0" smtClean="0">
                          <a:latin typeface="Calibri" panose="020F0502020204030204" pitchFamily="34" charset="0"/>
                        </a:rPr>
                        <a:t> Bock B500</a:t>
                      </a:r>
                      <a:r>
                        <a:rPr lang="hu-HU" dirty="0" smtClean="0">
                          <a:latin typeface="Calibri" panose="020F0502020204030204" pitchFamily="34" charset="0"/>
                        </a:rPr>
                        <a:t> elektromos utcai kerekesszék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108/65</a:t>
                      </a:r>
                      <a:endParaRPr lang="hu-HU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latin typeface="Calibri" panose="020F0502020204030204" pitchFamily="34" charset="0"/>
                        </a:rPr>
                        <a:t>0,7020 m</a:t>
                      </a:r>
                      <a:r>
                        <a:rPr lang="hu-HU" baseline="300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hu-HU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>
                          <a:latin typeface="Calibri" panose="020F0502020204030204" pitchFamily="34" charset="0"/>
                        </a:rPr>
                        <a:t>Ortopedia</a:t>
                      </a:r>
                      <a:r>
                        <a:rPr lang="hu-HU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hu-HU" dirty="0" err="1" smtClean="0">
                          <a:latin typeface="Calibri" panose="020F0502020204030204" pitchFamily="34" charset="0"/>
                        </a:rPr>
                        <a:t>Allround</a:t>
                      </a:r>
                      <a:r>
                        <a:rPr lang="hu-HU" dirty="0" smtClean="0">
                          <a:latin typeface="Calibri" panose="020F0502020204030204" pitchFamily="34" charset="0"/>
                        </a:rPr>
                        <a:t> 900C elektromos utcai kerekesszék</a:t>
                      </a:r>
                      <a:endParaRPr lang="hu-HU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118/63</a:t>
                      </a:r>
                      <a:endParaRPr lang="hu-HU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mtClean="0">
                          <a:latin typeface="Calibri" panose="020F0502020204030204" pitchFamily="34" charset="0"/>
                        </a:rPr>
                        <a:t>0,7434 </a:t>
                      </a:r>
                      <a:r>
                        <a:rPr lang="hu-HU" dirty="0" smtClean="0"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hu-HU" baseline="300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hu-HU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EL-GO elektromos meghajtású 3 kerekű moped</a:t>
                      </a:r>
                      <a:endParaRPr lang="hu-HU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130/61</a:t>
                      </a:r>
                      <a:endParaRPr lang="hu-HU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</a:rPr>
                        <a:t>0,7930 m</a:t>
                      </a:r>
                      <a:r>
                        <a:rPr lang="hu-HU" baseline="30000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hu-HU" baseline="30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763675" y="3999244"/>
            <a:ext cx="97569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alibri" panose="020F0502020204030204" pitchFamily="34" charset="0"/>
              </a:rPr>
              <a:t>Az EL-GO </a:t>
            </a:r>
            <a:r>
              <a:rPr lang="hu-HU" sz="2800" dirty="0">
                <a:latin typeface="Calibri" panose="020F0502020204030204" pitchFamily="34" charset="0"/>
              </a:rPr>
              <a:t>elektromos meghajtású 3 kerekű </a:t>
            </a:r>
            <a:r>
              <a:rPr lang="hu-HU" sz="2800" dirty="0" smtClean="0">
                <a:latin typeface="Calibri" panose="020F0502020204030204" pitchFamily="34" charset="0"/>
              </a:rPr>
              <a:t>moped alapterülete 12%-al </a:t>
            </a:r>
            <a:r>
              <a:rPr lang="hu-HU" sz="2800" u="sng" dirty="0" smtClean="0">
                <a:latin typeface="Calibri" panose="020F0502020204030204" pitchFamily="34" charset="0"/>
              </a:rPr>
              <a:t>nagyobb</a:t>
            </a:r>
            <a:r>
              <a:rPr lang="hu-HU" sz="2800" dirty="0" smtClean="0">
                <a:latin typeface="Calibri" panose="020F0502020204030204" pitchFamily="34" charset="0"/>
              </a:rPr>
              <a:t> mint a felsorolt utcai </a:t>
            </a:r>
            <a:r>
              <a:rPr lang="hu-HU" sz="2800" dirty="0" err="1" smtClean="0">
                <a:latin typeface="Calibri" panose="020F0502020204030204" pitchFamily="34" charset="0"/>
              </a:rPr>
              <a:t>kerekesszékek</a:t>
            </a:r>
            <a:r>
              <a:rPr lang="hu-HU" sz="2800" dirty="0" smtClean="0">
                <a:latin typeface="Calibri" panose="020F0502020204030204" pitchFamily="34" charset="0"/>
              </a:rPr>
              <a:t> átlagos alapterülete. Ezzel együtt a moped elfér a mozgássérülteknek kialakított helyre, és ott biztonságosan rögzíthető.   </a:t>
            </a:r>
            <a:endParaRPr lang="hu-HU" sz="2800" dirty="0">
              <a:latin typeface="Calibri" panose="020F0502020204030204" pitchFamily="34" charset="0"/>
            </a:endParaRPr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335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Mélység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Mélység</Template>
  <TotalTime>2202</TotalTime>
  <Words>1068</Words>
  <Application>Microsoft Office PowerPoint</Application>
  <PresentationFormat>Egyéni</PresentationFormat>
  <Paragraphs>150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Mélység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Tomi</dc:creator>
  <cp:lastModifiedBy>Zsizsu</cp:lastModifiedBy>
  <cp:revision>118</cp:revision>
  <dcterms:created xsi:type="dcterms:W3CDTF">2015-07-02T20:42:44Z</dcterms:created>
  <dcterms:modified xsi:type="dcterms:W3CDTF">2015-07-07T08:53:27Z</dcterms:modified>
</cp:coreProperties>
</file>